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제목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5" name="부제목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1" name="날짜 개체 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그림 개체 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제목 개체 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1" name="텍스트 개체 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7" name="날짜 개체 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2F09922-0FBD-40DD-8C71-66DAF046EF11}" type="datetimeFigureOut">
              <a:rPr lang="ko-KR" altLang="en-US" smtClean="0"/>
              <a:pPr/>
              <a:t>2012-05-07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1A1C35A-03F1-4C8E-BC4D-F0A1193FCA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1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1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1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1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1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1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1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접근모델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mtClean="0"/>
              <a:t>                                                                                  박경진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15262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학교변화모델을 효과적으로 실천하기 위해서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학교사회복지사가</a:t>
            </a:r>
            <a:r>
              <a:rPr lang="ko-KR" altLang="en-US" dirty="0" smtClean="0">
                <a:solidFill>
                  <a:srgbClr val="FF0000"/>
                </a:solidFill>
              </a:rPr>
              <a:t> 내부적 의사소통의 절차에 관여</a:t>
            </a:r>
            <a:r>
              <a:rPr lang="ko-KR" altLang="en-US" dirty="0" smtClean="0"/>
              <a:t>할 수 있어야 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학생과 교육환경에 대한 문제를 공식적으로 제의</a:t>
            </a:r>
            <a:r>
              <a:rPr lang="ko-KR" altLang="en-US" dirty="0" smtClean="0"/>
              <a:t>하여 학교가 그 방안을 강구할 수 있도록 하는 위치에 있어야 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543824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615262" cy="484632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학생의 대변자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협상자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자문가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중재자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매개자의 역할을 하여함</a:t>
            </a:r>
          </a:p>
          <a:p>
            <a:pPr>
              <a:buNone/>
            </a:pPr>
            <a:r>
              <a:rPr lang="ko-KR" altLang="en-US" dirty="0" smtClean="0"/>
              <a:t>       역할 수행할 때 중요한 </a:t>
            </a:r>
            <a:r>
              <a:rPr lang="ko-KR" altLang="en-US" dirty="0" smtClean="0"/>
              <a:t>기준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학교를 학생들의 생활하는 삶의 공간</a:t>
            </a:r>
            <a:r>
              <a:rPr lang="ko-KR" altLang="en-US" dirty="0" smtClean="0"/>
              <a:t>으로 </a:t>
            </a:r>
            <a:r>
              <a:rPr lang="ko-KR" altLang="en-US" dirty="0" smtClean="0"/>
              <a:t>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   는 </a:t>
            </a:r>
            <a:r>
              <a:rPr lang="ko-KR" altLang="en-US" dirty="0" smtClean="0">
                <a:solidFill>
                  <a:srgbClr val="FF0000"/>
                </a:solidFill>
              </a:rPr>
              <a:t>복지적 관점 </a:t>
            </a:r>
            <a:r>
              <a:rPr lang="ko-KR" altLang="en-US" dirty="0" smtClean="0"/>
              <a:t>조성되어야 함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* </a:t>
            </a:r>
            <a:r>
              <a:rPr lang="ko-KR" altLang="en-US" dirty="0" smtClean="0"/>
              <a:t>복지적 관점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: </a:t>
            </a:r>
            <a:r>
              <a:rPr lang="ko-KR" altLang="en-US" dirty="0" smtClean="0"/>
              <a:t>학교의 교육적 목적에 부합될 수 있도록 해야 함      </a:t>
            </a:r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571472" y="3000372"/>
            <a:ext cx="6429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543824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484632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학교사회복지사의 </a:t>
            </a:r>
            <a:r>
              <a:rPr lang="ko-KR" altLang="en-US" dirty="0" smtClean="0">
                <a:solidFill>
                  <a:srgbClr val="FF0000"/>
                </a:solidFill>
              </a:rPr>
              <a:t>전문성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신뢰성</a:t>
            </a:r>
            <a:r>
              <a:rPr lang="ko-KR" altLang="en-US" dirty="0" smtClean="0"/>
              <a:t>이 확보되어야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학교변화모델이 부분적으로 적용되고 있는 가장 대표적인 사례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: </a:t>
            </a:r>
            <a:r>
              <a:rPr lang="ko-KR" altLang="en-US" dirty="0" smtClean="0">
                <a:solidFill>
                  <a:srgbClr val="FF0000"/>
                </a:solidFill>
              </a:rPr>
              <a:t>학교규정개선위원회</a:t>
            </a:r>
            <a:r>
              <a:rPr lang="ko-KR" altLang="en-US" dirty="0" smtClean="0"/>
              <a:t>나 </a:t>
            </a:r>
            <a:r>
              <a:rPr lang="ko-KR" altLang="en-US" dirty="0" smtClean="0">
                <a:solidFill>
                  <a:srgbClr val="FF0000"/>
                </a:solidFill>
              </a:rPr>
              <a:t>학교선도위원회</a:t>
            </a:r>
            <a:r>
              <a:rPr lang="ko-KR" altLang="en-US" dirty="0" smtClean="0"/>
              <a:t>에 학교사회복지사가 공식적으로 참여하는 것</a:t>
            </a:r>
            <a:endParaRPr lang="en-US" altLang="ko-KR" dirty="0" smtClean="0"/>
          </a:p>
          <a:p>
            <a:pPr lvl="0">
              <a:buClr>
                <a:srgbClr val="B13F9A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543824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 smtClean="0">
                <a:solidFill>
                  <a:prstClr val="black"/>
                </a:solidFill>
              </a:rPr>
              <a:t>문제행위를 한 학생들에게 일률적 처벌을 부여하는 대신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/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적합한 교육적 임상적 차원에서 개입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학교교칙의</a:t>
            </a:r>
            <a:r>
              <a:rPr lang="ko-KR" altLang="en-US" dirty="0" smtClean="0"/>
              <a:t> 제정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학교문화 운동의 전개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학생복지부 신설을 통한 학생복지 담당체계의 설립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교내 학생복지위원회 제정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지역사회모델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개념적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758138" cy="4846320"/>
          </a:xfrm>
        </p:spPr>
        <p:txBody>
          <a:bodyPr/>
          <a:lstStyle/>
          <a:p>
            <a:r>
              <a:rPr lang="ko-KR" altLang="en-US" dirty="0" smtClean="0"/>
              <a:t>학교는 단순한 교육기관이 아니며 지역사회는 지리적 영역이 아닌 상호 유기적 체계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지역사회 내의 학교로 인식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학교는 지역사회 안에 공존하는 중요한 </a:t>
            </a:r>
            <a:r>
              <a:rPr lang="ko-KR" altLang="en-US" dirty="0" err="1" smtClean="0"/>
              <a:t>공적기관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지역사회와의 협력적 관계가 형성될 때 학교교육의 목표를 달성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지역사회조직이론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체계이론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의사소통이론 등을 이론적 배경으로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071546"/>
            <a:ext cx="8215338" cy="564360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소외되고 취약한 지역사회에 초점</a:t>
            </a:r>
            <a:endParaRPr lang="en-US" altLang="ko-KR" dirty="0" smtClean="0"/>
          </a:p>
          <a:p>
            <a:r>
              <a:rPr lang="ko-KR" altLang="en-US" dirty="0" smtClean="0"/>
              <a:t>개입목표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학교와 지역사회 간에 신뢰가 형성</a:t>
            </a:r>
            <a:r>
              <a:rPr lang="ko-KR" altLang="en-US" dirty="0" smtClean="0"/>
              <a:t>되도록 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B13F9A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개입내용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지역사회를 </a:t>
            </a:r>
            <a:r>
              <a:rPr lang="ko-KR" altLang="en-US" dirty="0" smtClean="0">
                <a:solidFill>
                  <a:prstClr val="black"/>
                </a:solidFill>
              </a:rPr>
              <a:t>대상</a:t>
            </a:r>
            <a:r>
              <a:rPr lang="en-US" altLang="ko-KR" dirty="0" smtClean="0">
                <a:solidFill>
                  <a:prstClr val="black"/>
                </a:solidFill>
              </a:rPr>
              <a:t>: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학교의 교육내용과 방침 설명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지역사회의 환경에 대한 이해와 자원 개발하기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lvl="0">
              <a:buClr>
                <a:srgbClr val="B13F9A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교직원에게 지역사회의 역동성과 사회적 요인들에        대해 설명하기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혜택 받지 못하는 학생을 원조하는 학교프로그램 개발하기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prstClr val="black"/>
                </a:solidFill>
              </a:rPr>
              <a:t>학생의 어려움을 야기하는  결핍환경을 시정하기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지역사회로 하여금 </a:t>
            </a:r>
            <a:r>
              <a:rPr lang="ko-KR" altLang="en-US" dirty="0" smtClean="0">
                <a:solidFill>
                  <a:srgbClr val="FF0000"/>
                </a:solidFill>
              </a:rPr>
              <a:t>학교에 대한 신뢰를 회복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/>
              <a:t>교육목표 달성에 협조 지원해 줄 수 있는 공동체로 발전하도록 하는 것이 개입의 핵심내용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중간 매개자의 역할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정보전달자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홍보담당자</a:t>
            </a:r>
            <a:r>
              <a:rPr lang="ko-KR" altLang="en-US" dirty="0" smtClean="0"/>
              <a:t>의 역할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우리나라에서는 </a:t>
            </a:r>
            <a:r>
              <a:rPr lang="en-US" altLang="ko-KR" dirty="0" smtClean="0">
                <a:solidFill>
                  <a:srgbClr val="FF0000"/>
                </a:solidFill>
              </a:rPr>
              <a:t>‘</a:t>
            </a:r>
            <a:r>
              <a:rPr lang="ko-KR" altLang="en-US" dirty="0" smtClean="0">
                <a:solidFill>
                  <a:srgbClr val="FF0000"/>
                </a:solidFill>
              </a:rPr>
              <a:t>지역사회학교운동</a:t>
            </a:r>
            <a:r>
              <a:rPr lang="en-US" altLang="ko-KR" dirty="0" smtClean="0">
                <a:solidFill>
                  <a:srgbClr val="FF0000"/>
                </a:solidFill>
              </a:rPr>
              <a:t>’</a:t>
            </a:r>
            <a:r>
              <a:rPr lang="ko-KR" altLang="en-US" dirty="0" smtClean="0"/>
              <a:t>이 지역사회 학교모델과 유사한 면이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아직 우리나라 학교사회복지제도화 되지 않아 전형적인 예 없음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학교와 지역사회 교육적 </a:t>
            </a:r>
            <a:r>
              <a:rPr lang="ko-KR" altLang="en-US" dirty="0" err="1" smtClean="0"/>
              <a:t>연계망을</a:t>
            </a:r>
            <a:r>
              <a:rPr lang="ko-KR" altLang="en-US" dirty="0" smtClean="0"/>
              <a:t> 구성하는 지역교육협의체 구성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자원봉사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특별교육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성교육 프로그램 등이 유사</a:t>
            </a:r>
            <a:r>
              <a:rPr lang="ko-KR" altLang="en-US" dirty="0" smtClean="0"/>
              <a:t>하지만 일회적 행사적 성격을 지녀 한계가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우리나라 상황에서는 지역사회 학교모델보다는 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 </a:t>
            </a:r>
            <a:r>
              <a:rPr lang="ko-KR" altLang="en-US" dirty="0" err="1" smtClean="0"/>
              <a:t>상호협력하는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지역사회복지관 중심의 학교사회복지 </a:t>
            </a:r>
            <a:r>
              <a:rPr lang="ko-KR" altLang="en-US" dirty="0" smtClean="0">
                <a:solidFill>
                  <a:srgbClr val="FF0000"/>
                </a:solidFill>
              </a:rPr>
              <a:t>활동</a:t>
            </a:r>
            <a:r>
              <a:rPr lang="ko-KR" altLang="en-US" dirty="0" smtClean="0"/>
              <a:t>이 보다 </a:t>
            </a:r>
            <a:r>
              <a:rPr lang="ko-KR" altLang="en-US" dirty="0" smtClean="0"/>
              <a:t>보편화 되어 있는 실정임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사회적 상호작용 모델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개념적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개인과 집단의 행동들이 서로에게 미치는 영향을 강조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문제는 </a:t>
            </a:r>
            <a:r>
              <a:rPr lang="ko-KR" altLang="en-US" i="1" dirty="0" smtClean="0"/>
              <a:t>학생과 다양한 </a:t>
            </a:r>
            <a:r>
              <a:rPr lang="ko-KR" altLang="en-US" i="1" dirty="0" smtClean="0">
                <a:solidFill>
                  <a:srgbClr val="FF0000"/>
                </a:solidFill>
              </a:rPr>
              <a:t>체계들 간의 상호작용</a:t>
            </a:r>
            <a:r>
              <a:rPr lang="ko-KR" altLang="en-US" i="1" dirty="0" smtClean="0"/>
              <a:t>이 서로에게 도움이 되는 방향으로 이루어지지 못하기 때문</a:t>
            </a:r>
            <a:r>
              <a:rPr lang="ko-KR" altLang="en-US" dirty="0" smtClean="0"/>
              <a:t>에 발생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체계이론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사회과학이론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의사소통이론 이 이론적 배경임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학교사회복지와 접근모델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14282" y="1609416"/>
            <a:ext cx="7786742" cy="5248584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멜더슨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</a:t>
            </a:r>
            <a:r>
              <a:rPr lang="ko-KR" altLang="en-US" dirty="0" smtClean="0"/>
              <a:t>전통적 임상모델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학교변화모델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사회적 상호작용모델과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학교모델</a:t>
            </a:r>
            <a:endParaRPr lang="en-US" altLang="ko-KR" dirty="0" smtClean="0"/>
          </a:p>
          <a:p>
            <a:r>
              <a:rPr lang="ko-KR" altLang="en-US" dirty="0" err="1" smtClean="0"/>
              <a:t>코스틴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학생관계모델</a:t>
            </a:r>
            <a:endParaRPr lang="en-US" altLang="ko-KR" dirty="0" smtClean="0"/>
          </a:p>
          <a:p>
            <a:r>
              <a:rPr lang="en-US" altLang="ko-KR" dirty="0" smtClean="0"/>
              <a:t>1980</a:t>
            </a:r>
            <a:r>
              <a:rPr lang="ko-KR" altLang="en-US" dirty="0" smtClean="0"/>
              <a:t>년부터 미국에서 시도되어 온 학교연계통합 서비스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미국학교사회복지실천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 </a:t>
            </a:r>
            <a:r>
              <a:rPr lang="en-US" altLang="ko-KR" dirty="0" smtClean="0"/>
              <a:t>1906-1907</a:t>
            </a:r>
            <a:r>
              <a:rPr lang="ko-KR" altLang="en-US" dirty="0" smtClean="0"/>
              <a:t>년부터 뉴욕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보스턴과 </a:t>
            </a:r>
            <a:r>
              <a:rPr lang="ko-KR" altLang="en-US" dirty="0" err="1" smtClean="0"/>
              <a:t>하트퍼드</a:t>
            </a:r>
            <a:r>
              <a:rPr lang="ko-KR" altLang="en-US" dirty="0" smtClean="0"/>
              <a:t> 방문교사 활동을 통해 시작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en-US" altLang="ko-KR" dirty="0" smtClean="0"/>
              <a:t>1940</a:t>
            </a:r>
            <a:r>
              <a:rPr lang="ko-KR" altLang="en-US" dirty="0" smtClean="0"/>
              <a:t>년대 학교사회복지사의 활동이 공식화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개념적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가정과 지역사회 간의 상호작용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이들 간의 </a:t>
            </a:r>
            <a:r>
              <a:rPr lang="ko-KR" altLang="en-US" dirty="0" smtClean="0">
                <a:solidFill>
                  <a:srgbClr val="FF0000"/>
                </a:solidFill>
              </a:rPr>
              <a:t>역기능적 관계와 </a:t>
            </a:r>
            <a:r>
              <a:rPr lang="ko-KR" altLang="en-US" dirty="0" smtClean="0"/>
              <a:t>이들 사이에서 일어나는 </a:t>
            </a:r>
            <a:r>
              <a:rPr lang="ko-KR" altLang="en-US" dirty="0" smtClean="0">
                <a:solidFill>
                  <a:srgbClr val="FF0000"/>
                </a:solidFill>
              </a:rPr>
              <a:t>상호교류의 종류와 질에 관심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학부모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등을 통합적으로 종합하여 문제를 사정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학생의 문제발생과 해결에 기여하는 주체는 다양함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어느 특정한 체계에만 개입하는 것이 아니라 </a:t>
            </a:r>
            <a:r>
              <a:rPr lang="ko-KR" altLang="en-US" dirty="0" smtClean="0">
                <a:solidFill>
                  <a:srgbClr val="FF0000"/>
                </a:solidFill>
              </a:rPr>
              <a:t>이들 모든 체계의 상호작용에 개입하여 문제를 해결</a:t>
            </a:r>
            <a:r>
              <a:rPr lang="ko-KR" altLang="en-US" dirty="0" smtClean="0"/>
              <a:t>하고자 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각 </a:t>
            </a:r>
            <a:r>
              <a:rPr lang="ko-KR" altLang="en-US" dirty="0" smtClean="0">
                <a:solidFill>
                  <a:srgbClr val="FF0000"/>
                </a:solidFill>
              </a:rPr>
              <a:t>체계 간의 대립상황을 학교의 공식적 권위를 바탕으로 조정하는 역할</a:t>
            </a:r>
            <a:r>
              <a:rPr lang="ko-KR" altLang="en-US" dirty="0" smtClean="0"/>
              <a:t>을 감당하는 것을 주요 서비스 내용으로 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71472" y="2714620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72386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472386" cy="5034294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학생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가정과 지역사회 간의 공동의 목표를 설정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의사소통을 원조하고 향상시켜 상호 협조체계를 형성할 수 있도록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모든 체계들과의 이해를 촉진하는 </a:t>
            </a:r>
            <a:r>
              <a:rPr lang="ko-KR" altLang="en-US" dirty="0" smtClean="0">
                <a:solidFill>
                  <a:srgbClr val="FF0000"/>
                </a:solidFill>
              </a:rPr>
              <a:t>중재자와 </a:t>
            </a:r>
            <a:r>
              <a:rPr lang="ko-KR" altLang="en-US" dirty="0" err="1" smtClean="0">
                <a:solidFill>
                  <a:srgbClr val="FF0000"/>
                </a:solidFill>
              </a:rPr>
              <a:t>자문가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그리고 학교체계에 정책을 건의하고 </a:t>
            </a:r>
            <a:r>
              <a:rPr lang="ko-KR" altLang="en-US" dirty="0" smtClean="0">
                <a:solidFill>
                  <a:srgbClr val="FF0000"/>
                </a:solidFill>
              </a:rPr>
              <a:t>조정하는 역할을 </a:t>
            </a:r>
            <a:r>
              <a:rPr lang="ko-KR" altLang="en-US" dirty="0" smtClean="0"/>
              <a:t>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투입된 학교에서는 </a:t>
            </a:r>
            <a:r>
              <a:rPr lang="ko-KR" altLang="en-US" dirty="0" smtClean="0">
                <a:solidFill>
                  <a:srgbClr val="FF0000"/>
                </a:solidFill>
              </a:rPr>
              <a:t>지역사회와의 연계</a:t>
            </a:r>
            <a:r>
              <a:rPr lang="ko-KR" altLang="en-US" dirty="0" smtClean="0"/>
              <a:t>에 많은 노력을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학생관계모델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개념적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28736"/>
            <a:ext cx="8072462" cy="542926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학생들이 경험하는 문제를 사회적 상황의 특징으로 바라봄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학생문제에 초점</a:t>
            </a:r>
            <a:endParaRPr lang="en-US" altLang="ko-KR" dirty="0" smtClean="0"/>
          </a:p>
          <a:p>
            <a:r>
              <a:rPr lang="ko-KR" altLang="en-US" dirty="0" err="1" smtClean="0"/>
              <a:t>코스틴은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학생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학교와 지역사회 간의 복잡한 상호작용</a:t>
            </a:r>
            <a:r>
              <a:rPr lang="ko-KR" altLang="en-US" dirty="0" smtClean="0"/>
              <a:t>을 강조</a:t>
            </a:r>
            <a:endParaRPr lang="en-US" altLang="ko-KR" dirty="0" smtClean="0"/>
          </a:p>
          <a:p>
            <a:r>
              <a:rPr lang="ko-KR" altLang="en-US" dirty="0" smtClean="0"/>
              <a:t>기본적은 목표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학교와 지역사회 간의 상호작용에 변화를 꾀함으로써 </a:t>
            </a:r>
            <a:r>
              <a:rPr lang="ko-KR" altLang="en-US" dirty="0" smtClean="0">
                <a:solidFill>
                  <a:srgbClr val="FF0000"/>
                </a:solidFill>
              </a:rPr>
              <a:t>학교의 바람직하지 못한 제도적 관습 과정 정책을 수정</a:t>
            </a:r>
            <a:r>
              <a:rPr lang="ko-KR" altLang="en-US" dirty="0" smtClean="0"/>
              <a:t>하는 데 있음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특정 학생집단과 그들이 속한 상황에 관심을 가짐</a:t>
            </a:r>
            <a:endParaRPr lang="en-US" altLang="ko-KR" dirty="0" smtClean="0"/>
          </a:p>
          <a:p>
            <a:r>
              <a:rPr lang="ko-KR" altLang="en-US" dirty="0" smtClean="0"/>
              <a:t>관심의 초점도 집단구성원의 개별적 성격특성보다는 </a:t>
            </a:r>
            <a:r>
              <a:rPr lang="ko-KR" altLang="en-US" dirty="0" smtClean="0">
                <a:solidFill>
                  <a:srgbClr val="FF0000"/>
                </a:solidFill>
              </a:rPr>
              <a:t>학생집단의 상황에 맞추어짐 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개념적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09416"/>
            <a:ext cx="8001024" cy="4846320"/>
          </a:xfrm>
        </p:spPr>
        <p:txBody>
          <a:bodyPr/>
          <a:lstStyle/>
          <a:p>
            <a:r>
              <a:rPr lang="ko-KR" altLang="en-US" dirty="0" smtClean="0"/>
              <a:t>장기적으로 추구하는 목표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:</a:t>
            </a:r>
            <a:r>
              <a:rPr lang="ko-KR" altLang="en-US" dirty="0" smtClean="0"/>
              <a:t>표적집단이 되는 </a:t>
            </a:r>
            <a:r>
              <a:rPr lang="ko-KR" altLang="en-US" dirty="0" smtClean="0">
                <a:solidFill>
                  <a:srgbClr val="FF0000"/>
                </a:solidFill>
              </a:rPr>
              <a:t>학생들의 스트레스 완화를 통한 교육기회의 형평성을 확보</a:t>
            </a:r>
            <a:r>
              <a:rPr lang="ko-KR" altLang="en-US" dirty="0" smtClean="0"/>
              <a:t>하기 위해 </a:t>
            </a:r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지역사회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학생 간의 관계에 필요한 변화를 계획하고 실행</a:t>
            </a:r>
            <a:r>
              <a:rPr lang="ko-KR" altLang="en-US" dirty="0" smtClean="0"/>
              <a:t>하는 것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사회학습이론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체계이론과 조직의 발달상황이론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역할의 분류 체계의 문제와 같은 관련개념과 이론들을 배경으로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개입과정으로서 첫 단계는 서비스를 제공해야 할 표적 대상을 확인하고 사정하는 것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사정절차가 완결되면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</a:t>
            </a:r>
            <a:r>
              <a:rPr lang="ko-KR" altLang="en-US" dirty="0" smtClean="0"/>
              <a:t>  서비스를 </a:t>
            </a:r>
            <a:r>
              <a:rPr lang="ko-KR" altLang="en-US" dirty="0" smtClean="0">
                <a:solidFill>
                  <a:srgbClr val="FF0000"/>
                </a:solidFill>
              </a:rPr>
              <a:t>계획을 수립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서비스 계획을 개발하여 </a:t>
            </a:r>
            <a:r>
              <a:rPr lang="ko-KR" altLang="en-US" dirty="0" smtClean="0">
                <a:solidFill>
                  <a:srgbClr val="FF0000"/>
                </a:solidFill>
              </a:rPr>
              <a:t>문서화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계획달성을 위한 참여와 협조가 필요한 모든 사람들에게 </a:t>
            </a:r>
            <a:r>
              <a:rPr lang="ko-KR" altLang="en-US" dirty="0" smtClean="0">
                <a:solidFill>
                  <a:srgbClr val="FF0000"/>
                </a:solidFill>
              </a:rPr>
              <a:t>제출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서비스 계획에 필요한 </a:t>
            </a:r>
            <a:r>
              <a:rPr lang="ko-KR" altLang="en-US" dirty="0" smtClean="0">
                <a:solidFill>
                  <a:srgbClr val="FF0000"/>
                </a:solidFill>
              </a:rPr>
              <a:t>조정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서비스 계획을 수행할 책임을 맡은 사람들과 </a:t>
            </a:r>
            <a:r>
              <a:rPr lang="ko-KR" altLang="en-US" dirty="0" smtClean="0">
                <a:solidFill>
                  <a:srgbClr val="FF0000"/>
                </a:solidFill>
              </a:rPr>
              <a:t>계약을 체결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72386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85926"/>
            <a:ext cx="7472386" cy="4669810"/>
          </a:xfrm>
        </p:spPr>
        <p:txBody>
          <a:bodyPr/>
          <a:lstStyle/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학교와 지역사회의 요구와 기대에 부응하지 못하는 학생집단의 스트레스를 완화시킬 수 있도록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지역사회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학생체계에 변화를 가져와 학생집단이 학습기회를 보다 더 효과적으로 활용</a:t>
            </a:r>
            <a:r>
              <a:rPr lang="ko-KR" altLang="en-US" dirty="0" smtClean="0"/>
              <a:t>할 수 있도록 원조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프로그램기획자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연구자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정보제공자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조정자들의</a:t>
            </a:r>
            <a:r>
              <a:rPr lang="ko-KR" altLang="en-US" dirty="0" smtClean="0"/>
              <a:t> 역할을 수행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71472" y="3714752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학교연계통합서비스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개념적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472386" cy="484632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다양한 체계 관여</a:t>
            </a:r>
            <a:r>
              <a:rPr lang="en-US" altLang="ko-KR" dirty="0" smtClean="0"/>
              <a:t>- </a:t>
            </a:r>
            <a:r>
              <a:rPr lang="ko-KR" altLang="en-US" dirty="0" smtClean="0"/>
              <a:t>가족에 초점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학교중심서비스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완전서비스 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학교가 아동과 가족에게 학교 내 또는 학교근처에서 다양한 </a:t>
            </a:r>
            <a:r>
              <a:rPr lang="ko-KR" altLang="en-US" dirty="0" smtClean="0">
                <a:solidFill>
                  <a:srgbClr val="FF0000"/>
                </a:solidFill>
              </a:rPr>
              <a:t>보건 사회복지서비스를 통합적으로 제공</a:t>
            </a:r>
            <a:r>
              <a:rPr lang="ko-KR" altLang="en-US" dirty="0" smtClean="0"/>
              <a:t>하고자 공조하는 혁신적인 서비스 전달체계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개념적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/>
          <a:lstStyle/>
          <a:p>
            <a:r>
              <a:rPr lang="ko-KR" altLang="en-US" dirty="0" smtClean="0"/>
              <a:t>학교연계 통합서비스는 학생과 그 가족이 갖는 다양한 문제들을 효과적으로 해결하며 이들의 욕구를 충족시킴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서비스의 단편성과 </a:t>
            </a:r>
            <a:r>
              <a:rPr lang="ko-KR" altLang="en-US" dirty="0" err="1" smtClean="0"/>
              <a:t>중복성을</a:t>
            </a:r>
            <a:r>
              <a:rPr lang="ko-KR" altLang="en-US" dirty="0" smtClean="0"/>
              <a:t> 최소화하기 위해                     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통합적인 서비스를 제공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/>
              <a:t> </a:t>
            </a:r>
            <a:r>
              <a:rPr lang="ko-KR" altLang="en-US" dirty="0" smtClean="0"/>
              <a:t> 서비스를 제공하는 장으로서 학교는 </a:t>
            </a:r>
            <a:r>
              <a:rPr lang="ko-KR" altLang="en-US" dirty="0" smtClean="0">
                <a:solidFill>
                  <a:srgbClr val="FF0000"/>
                </a:solidFill>
              </a:rPr>
              <a:t>교육과        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     </a:t>
            </a:r>
            <a:r>
              <a:rPr lang="ko-KR" altLang="en-US" dirty="0" smtClean="0">
                <a:solidFill>
                  <a:srgbClr val="FF0000"/>
                </a:solidFill>
              </a:rPr>
              <a:t>복지서비스</a:t>
            </a:r>
            <a:r>
              <a:rPr lang="ko-KR" altLang="en-US" dirty="0" smtClean="0"/>
              <a:t>를 이중적으로 전달해야 할 목적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을 지님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    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71472" y="392906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758138" cy="4846320"/>
          </a:xfrm>
        </p:spPr>
        <p:txBody>
          <a:bodyPr/>
          <a:lstStyle/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복지서비스와 교육이 적절하게 연계될 수 있도록 하기 위해서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서비스 내용을 조정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 외부기관 전문가와 교직원 간에 원활한 </a:t>
            </a:r>
            <a:r>
              <a:rPr lang="ko-KR" altLang="en-US" dirty="0" err="1" smtClean="0"/>
              <a:t>의사소</a:t>
            </a:r>
            <a:r>
              <a:rPr lang="ko-KR" altLang="en-US" dirty="0" smtClean="0"/>
              <a:t>    통과 협조체계가 이루어질 수 있도록 하여야 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71472" y="3143248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전통적 임상모델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개념적 정의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학생의 문제는 학생이나 가족 또는 둘 다 </a:t>
            </a:r>
            <a:r>
              <a:rPr lang="ko-KR" altLang="en-US" dirty="0" smtClean="0">
                <a:solidFill>
                  <a:srgbClr val="FF0000"/>
                </a:solidFill>
              </a:rPr>
              <a:t>역기능적 어려움</a:t>
            </a:r>
            <a:r>
              <a:rPr lang="ko-KR" altLang="en-US" dirty="0" smtClean="0"/>
              <a:t> 때문에 발생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사회 심리적인 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정신분석학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자아심리학</a:t>
            </a:r>
            <a:r>
              <a:rPr lang="en-US" altLang="ko-KR" dirty="0" smtClean="0"/>
              <a:t>,</a:t>
            </a:r>
            <a:r>
              <a:rPr lang="ko-KR" altLang="en-US" dirty="0" smtClean="0"/>
              <a:t>개별사회사업이론과 방법 등을 배경으로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72386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57364"/>
            <a:ext cx="7543824" cy="4598372"/>
          </a:xfrm>
        </p:spPr>
        <p:txBody>
          <a:bodyPr/>
          <a:lstStyle/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제공되는 통합서비스가 교육성과의 증진에 기여할 수 있도록 </a:t>
            </a:r>
            <a:r>
              <a:rPr lang="ko-KR" altLang="en-US" dirty="0" smtClean="0">
                <a:solidFill>
                  <a:srgbClr val="FF0000"/>
                </a:solidFill>
              </a:rPr>
              <a:t>교육계획서 수립과정에 참여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학교와 지역사회 기간과의 </a:t>
            </a:r>
            <a:r>
              <a:rPr lang="ko-KR" altLang="en-US" dirty="0" err="1" smtClean="0"/>
              <a:t>연계자와</a:t>
            </a:r>
            <a:r>
              <a:rPr lang="ko-KR" altLang="en-US" dirty="0" smtClean="0"/>
              <a:t> 조정자의 역할을 후행</a:t>
            </a:r>
            <a:endParaRPr lang="en-US" altLang="ko-KR" dirty="0" smtClean="0"/>
          </a:p>
          <a:p>
            <a:r>
              <a:rPr lang="ko-KR" altLang="en-US" dirty="0" smtClean="0"/>
              <a:t>지역사회와 자원의 조사 개발</a:t>
            </a:r>
            <a:endParaRPr lang="en-US" altLang="ko-KR" dirty="0" smtClean="0"/>
          </a:p>
          <a:p>
            <a:r>
              <a:rPr lang="ko-KR" altLang="en-US" dirty="0" smtClean="0"/>
              <a:t>학교와 지역사회 간의 공식적 </a:t>
            </a:r>
            <a:r>
              <a:rPr lang="ko-KR" altLang="en-US" dirty="0" smtClean="0">
                <a:solidFill>
                  <a:srgbClr val="FF0000"/>
                </a:solidFill>
              </a:rPr>
              <a:t>계약관계</a:t>
            </a:r>
            <a:r>
              <a:rPr lang="ko-KR" altLang="en-US" dirty="0" smtClean="0"/>
              <a:t>의 주선</a:t>
            </a:r>
            <a:endParaRPr lang="en-US" altLang="ko-KR" dirty="0" smtClean="0"/>
          </a:p>
          <a:p>
            <a:r>
              <a:rPr lang="ko-KR" altLang="en-US" dirty="0" smtClean="0"/>
              <a:t>학생에게 제공되는 </a:t>
            </a:r>
            <a:r>
              <a:rPr lang="ko-KR" altLang="en-US" dirty="0" err="1" smtClean="0">
                <a:solidFill>
                  <a:srgbClr val="FF0000"/>
                </a:solidFill>
              </a:rPr>
              <a:t>서비스의관리와</a:t>
            </a:r>
            <a:r>
              <a:rPr lang="ko-KR" altLang="en-US" dirty="0" smtClean="0">
                <a:solidFill>
                  <a:srgbClr val="FF0000"/>
                </a:solidFill>
              </a:rPr>
              <a:t> 서비스 평가 </a:t>
            </a:r>
            <a:r>
              <a:rPr lang="ko-KR" altLang="en-US" dirty="0" smtClean="0"/>
              <a:t>같은 업무를 담당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72386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472386" cy="4846320"/>
          </a:xfrm>
        </p:spPr>
        <p:txBody>
          <a:bodyPr/>
          <a:lstStyle/>
          <a:p>
            <a:r>
              <a:rPr lang="ko-KR" altLang="en-US" dirty="0" smtClean="0"/>
              <a:t>우리나라에서는 </a:t>
            </a:r>
            <a:r>
              <a:rPr lang="ko-KR" altLang="en-US" dirty="0" smtClean="0">
                <a:solidFill>
                  <a:srgbClr val="FF0000"/>
                </a:solidFill>
              </a:rPr>
              <a:t>교육복지우선 </a:t>
            </a:r>
            <a:r>
              <a:rPr lang="ko-KR" altLang="en-US" dirty="0" smtClean="0">
                <a:solidFill>
                  <a:srgbClr val="FF0000"/>
                </a:solidFill>
              </a:rPr>
              <a:t>지원사업</a:t>
            </a:r>
            <a:r>
              <a:rPr lang="ko-KR" altLang="en-US" dirty="0" smtClean="0"/>
              <a:t>이 유사한 모습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학생들의 교육목표 달성에 기여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교육복지</a:t>
            </a:r>
            <a:r>
              <a:rPr lang="ko-KR" altLang="en-US" dirty="0" err="1" smtClean="0"/>
              <a:t>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지역사회조직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자원의 개발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연계와 조정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행정적인 업무 등을 수행하고 있기 때문에 역할의 혼란과 충돌을 경험하고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학교사회복지의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개의 접근모델과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학교연계 통합서비스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각 접근 모델과 서비스는 그것이 기초로 하고 있는 이론적 배경과 관심의 초점에는 분명한 차이를 </a:t>
            </a:r>
            <a:r>
              <a:rPr lang="ko-KR" altLang="en-US" dirty="0" smtClean="0"/>
              <a:t>나타내지만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 </a:t>
            </a:r>
            <a:r>
              <a:rPr lang="ko-KR" altLang="en-US" dirty="0" smtClean="0">
                <a:solidFill>
                  <a:srgbClr val="FF0000"/>
                </a:solidFill>
              </a:rPr>
              <a:t>학생들의 </a:t>
            </a:r>
            <a:r>
              <a:rPr lang="ko-KR" altLang="en-US" dirty="0" smtClean="0">
                <a:solidFill>
                  <a:srgbClr val="FF0000"/>
                </a:solidFill>
              </a:rPr>
              <a:t>교육목표 달성을 향해 노력한다는 점에서는 동일함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목표에 접근하기 위한 개입이나 서비스의 </a:t>
            </a:r>
            <a:r>
              <a:rPr lang="ko-KR" altLang="en-US" dirty="0" smtClean="0"/>
              <a:t>초점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개인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학교와 지역사회의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제도적인 부분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또는 통합적인 전달체계 중 어디에 두느냐에 따라 독특한 접근 모델이나 서비스가 결정되었음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285720" y="4857760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>
            <a:off x="357158" y="2786058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학교사회복지의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개의 접근모델과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학교연계 통합서비스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우리나라에서는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err="1" smtClean="0"/>
              <a:t>학교상주형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</a:t>
            </a:r>
            <a:r>
              <a:rPr lang="ko-KR" altLang="en-US" dirty="0" smtClean="0"/>
              <a:t>전통적 임상모델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학교변화모델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학교모델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사회적 상호작용모델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학생관계모델과 학교연계서비스 특성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부분적으로 혼합되어 발견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err="1" smtClean="0"/>
              <a:t>지역중심형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전통적 임상모델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학교모델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500570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57232"/>
          </a:xfrm>
        </p:spPr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85789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개입과정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:</a:t>
            </a:r>
            <a:r>
              <a:rPr lang="ko-KR" altLang="en-US" dirty="0" smtClean="0"/>
              <a:t>교사가 의뢰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학생이 도움을 청함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학교사회복지사가 발굴하거나 발견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개입의 초점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</a:t>
            </a:r>
            <a:r>
              <a:rPr lang="ko-KR" altLang="en-US" dirty="0" smtClean="0"/>
              <a:t>사회정서적 문제에 맞추어 지고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개별사회사업서비스를 제공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B13F9A"/>
              </a:buClr>
            </a:pPr>
            <a:r>
              <a:rPr lang="ko-KR" altLang="en-US" dirty="0" smtClean="0"/>
              <a:t>구체적 개입 서비스</a:t>
            </a:r>
            <a:endParaRPr lang="en-US" altLang="ko-KR" dirty="0" smtClean="0"/>
          </a:p>
          <a:p>
            <a:pPr lvl="0">
              <a:buClr>
                <a:srgbClr val="B13F9A"/>
              </a:buClr>
              <a:buNone/>
            </a:pPr>
            <a:r>
              <a:rPr lang="en-US" altLang="ko-KR" dirty="0" smtClean="0"/>
              <a:t>   : </a:t>
            </a:r>
            <a:r>
              <a:rPr lang="ko-KR" altLang="en-US" dirty="0" smtClean="0"/>
              <a:t>개별개입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집단활동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가정방문과 부모면담</a:t>
            </a:r>
            <a:endParaRPr lang="en-US" altLang="ko-KR" dirty="0" smtClean="0"/>
          </a:p>
          <a:p>
            <a:pPr lvl="0">
              <a:buClr>
                <a:srgbClr val="B13F9A"/>
              </a:buClr>
            </a:pPr>
            <a:endParaRPr lang="en-US" altLang="ko-KR" dirty="0" smtClean="0"/>
          </a:p>
          <a:p>
            <a:pPr lvl="0">
              <a:buClr>
                <a:srgbClr val="B13F9A"/>
              </a:buClr>
            </a:pPr>
            <a:r>
              <a:rPr lang="ko-KR" altLang="en-US" dirty="0" smtClean="0"/>
              <a:t>담임교사와는 주로 </a:t>
            </a:r>
            <a:r>
              <a:rPr lang="ko-KR" altLang="en-US" dirty="0" smtClean="0">
                <a:solidFill>
                  <a:srgbClr val="FF0000"/>
                </a:solidFill>
              </a:rPr>
              <a:t>학생의 임상적 변화</a:t>
            </a:r>
            <a:r>
              <a:rPr lang="ko-KR" altLang="en-US" dirty="0" smtClean="0"/>
              <a:t>를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위하여 제한적으로 활용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329510" cy="75150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214422"/>
            <a:ext cx="8215338" cy="5241314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학교사회복지의 주 업무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/>
              <a:t> </a:t>
            </a:r>
            <a:r>
              <a:rPr lang="ko-KR" altLang="en-US" dirty="0" smtClean="0"/>
              <a:t>개별사회사업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/>
              <a:t> </a:t>
            </a:r>
            <a:r>
              <a:rPr lang="ko-KR" altLang="en-US" dirty="0" smtClean="0"/>
              <a:t>학생의 문제와 관련된 부모와 </a:t>
            </a:r>
            <a:r>
              <a:rPr lang="ko-KR" altLang="en-US" dirty="0" smtClean="0"/>
              <a:t>가족과의 회의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심도 있는 상담을 위한 지역사회 기관으로의 의뢰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C00000"/>
                </a:solidFill>
              </a:rPr>
              <a:t>상담자</a:t>
            </a:r>
            <a:r>
              <a:rPr lang="en-US" altLang="ko-KR" dirty="0" smtClean="0">
                <a:solidFill>
                  <a:srgbClr val="C00000"/>
                </a:solidFill>
              </a:rPr>
              <a:t>, </a:t>
            </a:r>
            <a:r>
              <a:rPr lang="ko-KR" altLang="en-US" dirty="0" smtClean="0">
                <a:solidFill>
                  <a:srgbClr val="C00000"/>
                </a:solidFill>
              </a:rPr>
              <a:t>치료자</a:t>
            </a:r>
            <a:r>
              <a:rPr lang="en-US" altLang="ko-KR" dirty="0" smtClean="0">
                <a:solidFill>
                  <a:srgbClr val="C00000"/>
                </a:solidFill>
              </a:rPr>
              <a:t>, </a:t>
            </a:r>
            <a:r>
              <a:rPr lang="ko-KR" altLang="en-US" dirty="0" smtClean="0">
                <a:solidFill>
                  <a:srgbClr val="C00000"/>
                </a:solidFill>
              </a:rPr>
              <a:t>정보제공자</a:t>
            </a:r>
            <a:r>
              <a:rPr lang="en-US" altLang="ko-KR" dirty="0" smtClean="0">
                <a:solidFill>
                  <a:srgbClr val="C00000"/>
                </a:solidFill>
              </a:rPr>
              <a:t>, </a:t>
            </a:r>
            <a:r>
              <a:rPr lang="ko-KR" altLang="en-US" dirty="0" smtClean="0">
                <a:solidFill>
                  <a:srgbClr val="C00000"/>
                </a:solidFill>
              </a:rPr>
              <a:t>정서적 </a:t>
            </a:r>
            <a:r>
              <a:rPr lang="ko-KR" altLang="en-US" dirty="0" err="1" smtClean="0">
                <a:solidFill>
                  <a:srgbClr val="C00000"/>
                </a:solidFill>
              </a:rPr>
              <a:t>지지</a:t>
            </a:r>
            <a:r>
              <a:rPr lang="ko-KR" altLang="en-US" dirty="0" err="1" smtClean="0"/>
              <a:t>등의</a:t>
            </a:r>
            <a:r>
              <a:rPr lang="ko-KR" altLang="en-US" dirty="0" smtClean="0"/>
              <a:t> 역할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학교사회복지사의 역할과 적용사례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09416"/>
            <a:ext cx="8072462" cy="5248584"/>
          </a:xfrm>
        </p:spPr>
        <p:txBody>
          <a:bodyPr/>
          <a:lstStyle/>
          <a:p>
            <a:r>
              <a:rPr lang="ko-KR" altLang="en-US" dirty="0" smtClean="0"/>
              <a:t>우리나라가 가정먼저 활용하는 모델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 ①</a:t>
            </a:r>
            <a:r>
              <a:rPr lang="ko-KR" altLang="en-US" dirty="0" smtClean="0">
                <a:solidFill>
                  <a:srgbClr val="C00000"/>
                </a:solidFill>
              </a:rPr>
              <a:t>임상전문가를 요구</a:t>
            </a:r>
            <a:endParaRPr lang="en-US" altLang="ko-K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 ②</a:t>
            </a:r>
            <a:r>
              <a:rPr lang="ko-KR" altLang="en-US" dirty="0" err="1" smtClean="0"/>
              <a:t>학교사회복지사들은</a:t>
            </a:r>
            <a:r>
              <a:rPr lang="ko-KR" altLang="en-US" dirty="0" smtClean="0"/>
              <a:t> 취약한 자신들의 역할을 획득 정립하기 위하여 </a:t>
            </a:r>
            <a:r>
              <a:rPr lang="ko-KR" altLang="en-US" dirty="0" smtClean="0">
                <a:solidFill>
                  <a:srgbClr val="002060"/>
                </a:solidFill>
              </a:rPr>
              <a:t>학교의 욕구</a:t>
            </a:r>
            <a:r>
              <a:rPr lang="ko-KR" altLang="en-US" dirty="0" smtClean="0"/>
              <a:t>에 적극적으로 응해야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학생들을 </a:t>
            </a:r>
            <a:r>
              <a:rPr lang="ko-KR" altLang="en-US" dirty="0" err="1" smtClean="0">
                <a:solidFill>
                  <a:srgbClr val="7030A0"/>
                </a:solidFill>
              </a:rPr>
              <a:t>내담자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인식</a:t>
            </a:r>
            <a:endParaRPr lang="en-US" altLang="ko-KR" dirty="0" smtClean="0"/>
          </a:p>
          <a:p>
            <a:r>
              <a:rPr lang="ko-KR" altLang="en-US" dirty="0" smtClean="0"/>
              <a:t>우리나라에서 이 모델을 효과적으로 운영하기 위해서는 </a:t>
            </a:r>
            <a:r>
              <a:rPr lang="ko-KR" altLang="en-US" dirty="0" smtClean="0">
                <a:solidFill>
                  <a:srgbClr val="FF0000"/>
                </a:solidFill>
              </a:rPr>
              <a:t>평안한 분위기의 </a:t>
            </a:r>
            <a:r>
              <a:rPr lang="ko-KR" altLang="en-US" dirty="0" err="1" smtClean="0">
                <a:solidFill>
                  <a:srgbClr val="FF0000"/>
                </a:solidFill>
              </a:rPr>
              <a:t>학교사회복지실</a:t>
            </a:r>
            <a:r>
              <a:rPr lang="ko-KR" altLang="en-US" dirty="0" err="1" smtClean="0"/>
              <a:t>을</a:t>
            </a:r>
            <a:r>
              <a:rPr lang="ko-KR" altLang="en-US" dirty="0" smtClean="0"/>
              <a:t> 운영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학교변화 모델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개념적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이 모델은 학생들의 문제는 </a:t>
            </a:r>
            <a:r>
              <a:rPr lang="ko-KR" altLang="en-US" dirty="0" smtClean="0">
                <a:solidFill>
                  <a:srgbClr val="FF0000"/>
                </a:solidFill>
              </a:rPr>
              <a:t>학교제도</a:t>
            </a:r>
            <a:r>
              <a:rPr lang="ko-KR" altLang="en-US" dirty="0" smtClean="0"/>
              <a:t>에서부터 비롯됨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그 원인을 학교제도 및 환경이 제공한다고 가정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사회과학이론 중 특히 </a:t>
            </a:r>
            <a:r>
              <a:rPr lang="ko-KR" altLang="en-US" dirty="0" smtClean="0">
                <a:solidFill>
                  <a:srgbClr val="FF0000"/>
                </a:solidFill>
              </a:rPr>
              <a:t>일탈이론과 조직이론</a:t>
            </a:r>
            <a:r>
              <a:rPr lang="ko-KR" altLang="en-US" dirty="0" smtClean="0"/>
              <a:t>을 이론적 배경으로 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09416"/>
            <a:ext cx="8001024" cy="484632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학교의 역기능적인 규범과 조건 등의 개선</a:t>
            </a:r>
            <a:r>
              <a:rPr lang="ko-KR" altLang="en-US" dirty="0" smtClean="0"/>
              <a:t>이 필수적이기 때문에 제도적 모델이라고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학교변화모델에서는 학교 내 모든 사람과 학교 내 하위집단들을 총망라하는 </a:t>
            </a:r>
            <a:r>
              <a:rPr lang="ko-KR" altLang="en-US" dirty="0" smtClean="0">
                <a:solidFill>
                  <a:srgbClr val="FF0000"/>
                </a:solidFill>
              </a:rPr>
              <a:t>학교전체를 </a:t>
            </a:r>
            <a:r>
              <a:rPr lang="ko-KR" altLang="en-US" dirty="0" err="1" smtClean="0">
                <a:solidFill>
                  <a:srgbClr val="FF0000"/>
                </a:solidFill>
              </a:rPr>
              <a:t>내담자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보면서 </a:t>
            </a:r>
            <a:r>
              <a:rPr lang="ko-KR" altLang="en-US" dirty="0" smtClean="0">
                <a:solidFill>
                  <a:srgbClr val="FF0000"/>
                </a:solidFill>
              </a:rPr>
              <a:t>제도적 정책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관습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개입의 표적</a:t>
            </a:r>
            <a:r>
              <a:rPr lang="ko-KR" altLang="en-US" dirty="0" smtClean="0"/>
              <a:t>으로 삼는다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개입과정과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개입의 내용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학생들을 위한 교육적 분위기와 행복한 학교생활을 위한 분위기의 조성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민주적 학교규칙의 제정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학생복지 기능을 담당하는 </a:t>
            </a:r>
            <a:r>
              <a:rPr lang="ko-KR" altLang="en-US" dirty="0" smtClean="0">
                <a:solidFill>
                  <a:srgbClr val="FF0000"/>
                </a:solidFill>
              </a:rPr>
              <a:t>학교조직 생성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학교교육기능의 원만한 수행을 위한 학생 자체조직의 지원 등이 고려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풍요">
  <a:themeElements>
    <a:clrScheme name="풍요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풍요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풍요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250</TotalTime>
  <Words>1324</Words>
  <Application>Microsoft Office PowerPoint</Application>
  <PresentationFormat>화면 슬라이드 쇼(4:3)</PresentationFormat>
  <Paragraphs>214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풍요</vt:lpstr>
      <vt:lpstr>학교사회복지의 접근모델</vt:lpstr>
      <vt:lpstr>학교사회복지와 접근모델</vt:lpstr>
      <vt:lpstr>1. 전통적 임상모델  1) 개념적 정의 </vt:lpstr>
      <vt:lpstr>2) 개입과정과 내용</vt:lpstr>
      <vt:lpstr>3) 학교사회복지사의 역할과 적용사례</vt:lpstr>
      <vt:lpstr>3) 학교사회복지사의 역할과 적용사례</vt:lpstr>
      <vt:lpstr>2. 학교변화 모델  1) 개념적 정의</vt:lpstr>
      <vt:lpstr>2) 개입과정과 내용</vt:lpstr>
      <vt:lpstr>2) 개입과정과 내용</vt:lpstr>
      <vt:lpstr>3) 학교사회복지사의 역할과 적용 사례</vt:lpstr>
      <vt:lpstr>3) 학교사회복지사의 역할과 적용 사례</vt:lpstr>
      <vt:lpstr>3) 학교사회복지사의 역할과 적용 사례</vt:lpstr>
      <vt:lpstr>3) 학교사회복지사의 역할과 적용 사례</vt:lpstr>
      <vt:lpstr>3. 지역사회모델  1) 개념적 정의 </vt:lpstr>
      <vt:lpstr>2) 개입과정과 내용</vt:lpstr>
      <vt:lpstr>2) 개입과정과 내용</vt:lpstr>
      <vt:lpstr>3) 학교사회복지사의 역할</vt:lpstr>
      <vt:lpstr>3) 학교사회복지사의 역할</vt:lpstr>
      <vt:lpstr>4. 사회적 상호작용 모델  1) 개념적 정의</vt:lpstr>
      <vt:lpstr>1) 개념적 정의</vt:lpstr>
      <vt:lpstr>2) 개입과정과 내용</vt:lpstr>
      <vt:lpstr>3) 학교사회복지사의 역할과 적용 사례</vt:lpstr>
      <vt:lpstr>5. 학교-지역사회-학생관계모델  1) 개념적 정의 </vt:lpstr>
      <vt:lpstr>1) 개념적 정의 </vt:lpstr>
      <vt:lpstr>2) 개입과정과 내용</vt:lpstr>
      <vt:lpstr>3) 학교사회복지사의 역할과 적용사례</vt:lpstr>
      <vt:lpstr>6. 학교연계통합서비스  1) 개념적 정의 </vt:lpstr>
      <vt:lpstr>1) 개념적 정의 </vt:lpstr>
      <vt:lpstr>2) 개입과정과 내용</vt:lpstr>
      <vt:lpstr>3) 학교사회복지사의 역할과 적용사례</vt:lpstr>
      <vt:lpstr>3) 학교사회복지사의 역할과 적용사례</vt:lpstr>
      <vt:lpstr>학교사회복지의 5개의 접근모델과  학교연계 통합서비스</vt:lpstr>
      <vt:lpstr>학교사회복지의 5개의 접근모델과  학교연계 통합서비스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학교사회복지의 접근모델</dc:title>
  <dc:creator>alan</dc:creator>
  <cp:lastModifiedBy>snoopy</cp:lastModifiedBy>
  <cp:revision>43</cp:revision>
  <dcterms:created xsi:type="dcterms:W3CDTF">2010-04-30T06:48:13Z</dcterms:created>
  <dcterms:modified xsi:type="dcterms:W3CDTF">2012-05-06T16:25:27Z</dcterms:modified>
</cp:coreProperties>
</file>